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321" r:id="rId3"/>
    <p:sldId id="285" r:id="rId4"/>
    <p:sldId id="323" r:id="rId5"/>
    <p:sldId id="332" r:id="rId6"/>
    <p:sldId id="333" r:id="rId7"/>
    <p:sldId id="354" r:id="rId8"/>
    <p:sldId id="325" r:id="rId9"/>
    <p:sldId id="324" r:id="rId10"/>
    <p:sldId id="320" r:id="rId11"/>
    <p:sldId id="351" r:id="rId12"/>
    <p:sldId id="356" r:id="rId13"/>
    <p:sldId id="352" r:id="rId14"/>
    <p:sldId id="350" r:id="rId15"/>
    <p:sldId id="319" r:id="rId16"/>
    <p:sldId id="327" r:id="rId17"/>
    <p:sldId id="329" r:id="rId18"/>
    <p:sldId id="328" r:id="rId19"/>
    <p:sldId id="357" r:id="rId20"/>
    <p:sldId id="326" r:id="rId21"/>
    <p:sldId id="358" r:id="rId22"/>
    <p:sldId id="359"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21"/>
            <p14:sldId id="285"/>
            <p14:sldId id="323"/>
            <p14:sldId id="332"/>
            <p14:sldId id="333"/>
            <p14:sldId id="354"/>
            <p14:sldId id="325"/>
            <p14:sldId id="324"/>
            <p14:sldId id="320"/>
            <p14:sldId id="351"/>
            <p14:sldId id="356"/>
            <p14:sldId id="352"/>
            <p14:sldId id="350"/>
            <p14:sldId id="319"/>
            <p14:sldId id="327"/>
            <p14:sldId id="329"/>
            <p14:sldId id="328"/>
            <p14:sldId id="357"/>
            <p14:sldId id="326"/>
            <p14:sldId id="358"/>
            <p14:sldId id="35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263" autoAdjust="0"/>
    <p:restoredTop sz="89222" autoAdjust="0"/>
  </p:normalViewPr>
  <p:slideViewPr>
    <p:cSldViewPr snapToGrid="0">
      <p:cViewPr varScale="1">
        <p:scale>
          <a:sx n="51" d="100"/>
          <a:sy n="51" d="100"/>
        </p:scale>
        <p:origin x="60" y="273"/>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284923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8770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58997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2149142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11/18/2020</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11/18/2020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11/18/2020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11/18/2020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11/18/2020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11/18/2020</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11/18/2020</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11/18/2020</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11/18/2020</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11/18/2020</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sona.Ghahreman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b="1" dirty="0"/>
              <a:t>Graph Structural Features</a:t>
            </a:r>
            <a:br>
              <a:rPr lang="en-US" sz="4400" b="1" dirty="0"/>
            </a:br>
            <a:r>
              <a:rPr lang="en-US" sz="3200" dirty="0"/>
              <a:t>lecture-3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holger.giese@hpi.de)</a:t>
            </a:r>
            <a:r>
              <a:rPr lang="en-US" altLang="x-none" sz="1200" dirty="0">
                <a:ea typeface="ＭＳ Ｐゴシック" charset="-128"/>
              </a:rPr>
              <a:t> </a:t>
            </a:r>
          </a:p>
          <a:p>
            <a:r>
              <a:rPr lang="en-US" altLang="x-none" sz="1200" b="1" dirty="0">
                <a:ea typeface="ＭＳ Ｐゴシック" charset="-128"/>
              </a:rPr>
              <a:t>Christian Medeiros Adriano </a:t>
            </a:r>
            <a:r>
              <a:rPr lang="en-US" altLang="x-none" sz="1200" dirty="0">
                <a:ea typeface="ＭＳ Ｐゴシック" charset="-128"/>
              </a:rPr>
              <a:t>(</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Sona Ghahremani (</a:t>
            </a:r>
            <a:r>
              <a:rPr lang="en-US" altLang="x-none" sz="1200" dirty="0">
                <a:ea typeface="ＭＳ Ｐゴシック" charset="-128"/>
                <a:hlinkClick r:id="rId5"/>
              </a:rPr>
              <a:t>sona.ghahremani@hpi.de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10</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5841825" y="3665691"/>
            <a:ext cx="3703598" cy="2951510"/>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7" y="977604"/>
            <a:ext cx="5816338"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200" dirty="0"/>
              <a:t>Number of motifs grow exponentially with the number of edges</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Real networks tend to be rich in motifs, whereas Random networks not.</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As Real networks evolve, their motif count remains stable, whereas in Random networks, it collapses.</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11</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13</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mc:Choice xmlns:a14="http://schemas.microsoft.com/office/drawing/2010/main"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18</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6704856" cy="2997937"/>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𝐿</m:t>
                      </m:r>
                      <m:r>
                        <a:rPr lang="en-US" sz="1700" b="0" i="1" dirty="0" smtClean="0">
                          <a:latin typeface="Cambria Math" panose="02040503050406030204" pitchFamily="18" charset="0"/>
                        </a:rPr>
                        <m:t>)</m:t>
                      </m:r>
                      <m:r>
                        <a:rPr lang="en-US" sz="170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m:t>
                      </m:r>
                      <m:r>
                        <a:rPr lang="en-US" sz="1700" i="1" dirty="0" smtClean="0">
                          <a:latin typeface="Cambria Math" panose="02040503050406030204" pitchFamily="18" charset="0"/>
                        </a:rPr>
                        <m:t>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 </m:t>
                      </m:r>
                      <m:r>
                        <a:rPr lang="en-US" sz="1700" i="1" dirty="0" smtClean="0">
                          <a:latin typeface="Cambria Math" panose="02040503050406030204" pitchFamily="18" charset="0"/>
                        </a:rPr>
                        <m:t>𝐷𝑒𝑔𝑟𝑒𝑒</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𝐷</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p:sp>
            <p:nvSpPr>
              <p:cNvPr id="2" name="Text Placeholder 1">
                <a:extLst>
                  <a:ext uri="{FF2B5EF4-FFF2-40B4-BE49-F238E27FC236}">
                    <a16:creationId xmlns:a16="http://schemas.microsoft.com/office/drawing/2014/main" id="{6DBD89D2-A1AC-433E-A271-7AEB70FD261C}"/>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97937"/>
              </a:xfrm>
              <a:blipFill>
                <a:blip r:embed="rId3"/>
                <a:stretch>
                  <a:fillRect l="-1909" t="-813" r="-364" b="-16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Clustering</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390540" y="1036728"/>
            <a:ext cx="3941722" cy="2214189"/>
            <a:chOff x="7484808"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4"/>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5"/>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09D11175-29B0-4825-9395-5CD10DC36A37}"/>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78369" y="1282046"/>
            <a:ext cx="11474451" cy="2553520"/>
          </a:xfrm>
        </p:spPr>
        <p:txBody>
          <a:bodyPr/>
          <a:lstStyle/>
          <a:p>
            <a:r>
              <a:rPr lang="en-US" dirty="0"/>
              <a:t>Definition: Preference to attach to nodes that are similar [Newman 2003]</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3B3E9458-CB5A-4699-AD30-D9CA1F262AD0}"/>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20</a:t>
            </a:fld>
            <a:endParaRPr lang="en-US"/>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294220" y="606766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6" name="TextBox 15">
            <a:extLst>
              <a:ext uri="{FF2B5EF4-FFF2-40B4-BE49-F238E27FC236}">
                <a16:creationId xmlns:a16="http://schemas.microsoft.com/office/drawing/2014/main" id="{1EA8D286-C8DC-43AF-86C2-33B51A41C589}"/>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501372" y="1319754"/>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757144" y="4657584"/>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244062" y="4645030"/>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027646" y="4637267"/>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21672C0-32A8-4288-8172-7949F6F839FD}"/>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Tasks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5246564"/>
          </a:xfrm>
        </p:spPr>
        <p:txBody>
          <a:bodyPr/>
          <a:lstStyle/>
          <a:p>
            <a:r>
              <a:rPr lang="pt-BR" dirty="0"/>
              <a:t>Please enroll (if you did not yet).</a:t>
            </a:r>
          </a:p>
          <a:p>
            <a:endParaRPr lang="pt-BR" dirty="0"/>
          </a:p>
          <a:p>
            <a:r>
              <a:rPr lang="pt-BR" b="1" dirty="0"/>
              <a:t>Initial understanding about your graph data</a:t>
            </a:r>
          </a:p>
          <a:p>
            <a:pPr marL="457200" indent="-457200">
              <a:buFont typeface="+mj-lt"/>
              <a:buAutoNum type="arabicPeriod"/>
            </a:pPr>
            <a:r>
              <a:rPr lang="pt-BR" dirty="0"/>
              <a:t>What are possible the edges and nodes of your</a:t>
            </a:r>
            <a:r>
              <a:rPr lang="en-US" dirty="0"/>
              <a:t>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 for you?</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22</a:t>
            </a:fld>
            <a:endParaRPr lang="en-US"/>
          </a:p>
        </p:txBody>
      </p:sp>
    </p:spTree>
    <p:extLst>
      <p:ext uri="{BB962C8B-B14F-4D97-AF65-F5344CB8AC3E}">
        <p14:creationId xmlns:p14="http://schemas.microsoft.com/office/powerpoint/2010/main" val="282987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85115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a:t>
            </a:r>
            <a:r>
              <a:rPr lang="en-US" dirty="0" err="1"/>
              <a:t>betweeness</a:t>
            </a:r>
            <a:endParaRPr lang="en-US" dirty="0"/>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125724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60924" y="1098389"/>
                <a:ext cx="6086035" cy="3348609"/>
              </a:xfrm>
            </p:spPr>
            <p:txBody>
              <a:bodyPr/>
              <a:lstStyle/>
              <a:p>
                <a:r>
                  <a:rPr lang="en-US" dirty="0"/>
                  <a:t>Graph theoretic measures</a:t>
                </a:r>
              </a:p>
              <a:p>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60924" y="1098389"/>
                <a:ext cx="6086035" cy="3348609"/>
              </a:xfrm>
              <a:blipFill>
                <a:blip r:embed="rId2"/>
                <a:stretch>
                  <a:fillRect l="-2402" t="-1639" r="-2402" b="-34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9" y="4268295"/>
                <a:ext cx="6773221" cy="405880"/>
              </a:xfrm>
              <a:prstGeom prst="rect">
                <a:avLst/>
              </a:prstGeom>
              <a:noFill/>
            </p:spPr>
            <p:txBody>
              <a:bodyPr wrap="square">
                <a:spAutoFit/>
              </a:bodyPr>
              <a:lstStyle/>
              <a:p>
                <a:r>
                  <a:rPr lang="en-US" b="1" dirty="0"/>
                  <a:t>Katz Centrality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9" y="4268295"/>
                <a:ext cx="6773221" cy="405880"/>
              </a:xfrm>
              <a:prstGeom prst="rect">
                <a:avLst/>
              </a:prstGeom>
              <a:blipFill>
                <a:blip r:embed="rId8"/>
                <a:stretch>
                  <a:fillRect l="-719" t="-105970" b="-161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564706"/>
              </a:xfrm>
              <a:prstGeom prst="rect">
                <a:avLst/>
              </a:prstGeom>
              <a:noFill/>
            </p:spPr>
            <p:txBody>
              <a:bodyPr wrap="square">
                <a:spAutoFit/>
              </a:bodyPr>
              <a:lstStyle/>
              <a:p>
                <a:r>
                  <a:rPr lang="en-US" b="1" dirty="0"/>
                  <a:t>PageRank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564706"/>
              </a:xfrm>
              <a:prstGeom prst="rect">
                <a:avLst/>
              </a:prstGeom>
              <a:blipFill>
                <a:blip r:embed="rId9"/>
                <a:stretch>
                  <a:fillRect l="-651" t="-69565" b="-97826"/>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a:t>Betweeness-Centrality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7</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8</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TotalTime>
  <Words>2640</Words>
  <Application>Microsoft Office PowerPoint</Application>
  <PresentationFormat>Widescreen</PresentationFormat>
  <Paragraphs>300</Paragraphs>
  <Slides>23</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AdvMT_RM</vt:lpstr>
      <vt:lpstr>AdvP4C4E59</vt:lpstr>
      <vt:lpstr>AdvP4C4E74</vt:lpstr>
      <vt:lpstr>AdvP696A</vt:lpstr>
      <vt:lpstr>Arial</vt:lpstr>
      <vt:lpstr>Calibri</vt:lpstr>
      <vt:lpstr>Cambria Math</vt:lpstr>
      <vt:lpstr>CMBX9</vt:lpstr>
      <vt:lpstr>CMR9</vt:lpstr>
      <vt:lpstr>MinionPro-Bold</vt:lpstr>
      <vt:lpstr>MinionPro-It</vt:lpstr>
      <vt:lpstr>MinionPro-Regular</vt:lpstr>
      <vt:lpstr>Verdana</vt:lpstr>
      <vt:lpstr>HPI PPT-Template</vt:lpstr>
      <vt:lpstr>Graph Structural Features lecture-3  Course on Graph Neural Networks (Winter Term 20/21)</vt:lpstr>
      <vt:lpstr>The Strength of Weak Ties [Granovetter 73]</vt:lpstr>
      <vt:lpstr>Lecture topics</vt:lpstr>
      <vt:lpstr>Network metrics</vt:lpstr>
      <vt:lpstr>Graph theoretic measures</vt:lpstr>
      <vt:lpstr>Centrality Metrics – Degree-based</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  </dc:title>
  <dc:creator>Christian Adriano</dc:creator>
  <cp:lastModifiedBy>Christian Adriano</cp:lastModifiedBy>
  <cp:revision>93</cp:revision>
  <dcterms:created xsi:type="dcterms:W3CDTF">2020-11-15T09:05:25Z</dcterms:created>
  <dcterms:modified xsi:type="dcterms:W3CDTF">2020-11-18T10:10:26Z</dcterms:modified>
</cp:coreProperties>
</file>